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1" r:id="rId3"/>
    <p:sldId id="344" r:id="rId5"/>
    <p:sldId id="364" r:id="rId6"/>
    <p:sldId id="417" r:id="rId7"/>
    <p:sldId id="418" r:id="rId8"/>
    <p:sldId id="360" r:id="rId9"/>
    <p:sldId id="394" r:id="rId10"/>
    <p:sldId id="414" r:id="rId11"/>
    <p:sldId id="361" r:id="rId12"/>
    <p:sldId id="416" r:id="rId13"/>
    <p:sldId id="415" r:id="rId14"/>
    <p:sldId id="419" r:id="rId15"/>
    <p:sldId id="358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4BAE"/>
    <a:srgbClr val="00A3E4"/>
    <a:srgbClr val="595959"/>
    <a:srgbClr val="0A5F9E"/>
    <a:srgbClr val="1D2A5A"/>
    <a:srgbClr val="F2F2F2"/>
    <a:srgbClr val="D62036"/>
    <a:srgbClr val="295788"/>
    <a:srgbClr val="2D5B8C"/>
    <a:srgbClr val="D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124" autoAdjust="0"/>
  </p:normalViewPr>
  <p:slideViewPr>
    <p:cSldViewPr snapToGrid="0" showGuides="1">
      <p:cViewPr>
        <p:scale>
          <a:sx n="68" d="100"/>
          <a:sy n="68" d="100"/>
        </p:scale>
        <p:origin x="1260" y="990"/>
      </p:cViewPr>
      <p:guideLst>
        <p:guide orient="horz" pos="217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D09E27A0-C8C5-4D1C-8474-C97B64CA435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058A21C5-6FF9-43F6-A409-2A0EC906A9A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2AC2-5CA0-41E2-900C-4A9051C0A6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4" name="直接连接符 3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874713" y="5651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3998913" y="5651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5"/>
          </p:nvPr>
        </p:nvSpPr>
        <p:spPr>
          <a:xfrm>
            <a:off x="5312570" y="35242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6"/>
          </p:nvPr>
        </p:nvSpPr>
        <p:spPr>
          <a:xfrm>
            <a:off x="8436770" y="35242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8" name="直接连接符 17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00">
        <p14:vortex dir="r"/>
      </p:transition>
    </mc:Choice>
    <mc:Fallback>
      <p:transition spd="slow" advTm="11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4" name="直接连接符 13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bg>
      <p:bgPr>
        <a:gradFill>
          <a:gsLst>
            <a:gs pos="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439150" y="0"/>
            <a:ext cx="3752850" cy="6381750"/>
          </a:xfrm>
          <a:custGeom>
            <a:avLst/>
            <a:gdLst>
              <a:gd name="connsiteX0" fmla="*/ 0 w 3295650"/>
              <a:gd name="connsiteY0" fmla="*/ 0 h 6381750"/>
              <a:gd name="connsiteX1" fmla="*/ 3295650 w 3295650"/>
              <a:gd name="connsiteY1" fmla="*/ 0 h 6381750"/>
              <a:gd name="connsiteX2" fmla="*/ 3295650 w 3295650"/>
              <a:gd name="connsiteY2" fmla="*/ 6381750 h 6381750"/>
              <a:gd name="connsiteX3" fmla="*/ 0 w 3295650"/>
              <a:gd name="connsiteY3" fmla="*/ 6381750 h 6381750"/>
              <a:gd name="connsiteX4" fmla="*/ 0 w 3295650"/>
              <a:gd name="connsiteY4" fmla="*/ 0 h 6381750"/>
              <a:gd name="connsiteX0-1" fmla="*/ 0 w 3295650"/>
              <a:gd name="connsiteY0-2" fmla="*/ 0 h 6381750"/>
              <a:gd name="connsiteX1-3" fmla="*/ 2133600 w 3295650"/>
              <a:gd name="connsiteY1-4" fmla="*/ 0 h 6381750"/>
              <a:gd name="connsiteX2-5" fmla="*/ 3295650 w 3295650"/>
              <a:gd name="connsiteY2-6" fmla="*/ 0 h 6381750"/>
              <a:gd name="connsiteX3-7" fmla="*/ 3295650 w 3295650"/>
              <a:gd name="connsiteY3-8" fmla="*/ 6381750 h 6381750"/>
              <a:gd name="connsiteX4-9" fmla="*/ 0 w 3295650"/>
              <a:gd name="connsiteY4-10" fmla="*/ 6381750 h 6381750"/>
              <a:gd name="connsiteX5" fmla="*/ 0 w 3295650"/>
              <a:gd name="connsiteY5" fmla="*/ 0 h 6381750"/>
              <a:gd name="connsiteX0-11" fmla="*/ 0 w 3486150"/>
              <a:gd name="connsiteY0-12" fmla="*/ 2438400 h 6381750"/>
              <a:gd name="connsiteX1-13" fmla="*/ 2324100 w 3486150"/>
              <a:gd name="connsiteY1-14" fmla="*/ 0 h 6381750"/>
              <a:gd name="connsiteX2-15" fmla="*/ 3486150 w 3486150"/>
              <a:gd name="connsiteY2-16" fmla="*/ 0 h 6381750"/>
              <a:gd name="connsiteX3-17" fmla="*/ 3486150 w 3486150"/>
              <a:gd name="connsiteY3-18" fmla="*/ 6381750 h 6381750"/>
              <a:gd name="connsiteX4-19" fmla="*/ 190500 w 3486150"/>
              <a:gd name="connsiteY4-20" fmla="*/ 6381750 h 6381750"/>
              <a:gd name="connsiteX5-21" fmla="*/ 0 w 3486150"/>
              <a:gd name="connsiteY5-22" fmla="*/ 2438400 h 6381750"/>
              <a:gd name="connsiteX0-23" fmla="*/ 0 w 3486150"/>
              <a:gd name="connsiteY0-24" fmla="*/ 2438400 h 6381750"/>
              <a:gd name="connsiteX1-25" fmla="*/ 2324100 w 3486150"/>
              <a:gd name="connsiteY1-26" fmla="*/ 0 h 6381750"/>
              <a:gd name="connsiteX2-27" fmla="*/ 3486150 w 3486150"/>
              <a:gd name="connsiteY2-28" fmla="*/ 0 h 6381750"/>
              <a:gd name="connsiteX3-29" fmla="*/ 3486150 w 3486150"/>
              <a:gd name="connsiteY3-30" fmla="*/ 6381750 h 6381750"/>
              <a:gd name="connsiteX4-31" fmla="*/ 0 w 3486150"/>
              <a:gd name="connsiteY4-32" fmla="*/ 2438400 h 6381750"/>
              <a:gd name="connsiteX0-33" fmla="*/ 0 w 3752850"/>
              <a:gd name="connsiteY0-34" fmla="*/ 2781300 h 6381750"/>
              <a:gd name="connsiteX1-35" fmla="*/ 2590800 w 3752850"/>
              <a:gd name="connsiteY1-36" fmla="*/ 0 h 6381750"/>
              <a:gd name="connsiteX2-37" fmla="*/ 3752850 w 3752850"/>
              <a:gd name="connsiteY2-38" fmla="*/ 0 h 6381750"/>
              <a:gd name="connsiteX3-39" fmla="*/ 3752850 w 3752850"/>
              <a:gd name="connsiteY3-40" fmla="*/ 6381750 h 6381750"/>
              <a:gd name="connsiteX4-41" fmla="*/ 0 w 3752850"/>
              <a:gd name="connsiteY4-42" fmla="*/ 2781300 h 6381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52850" h="6381750">
                <a:moveTo>
                  <a:pt x="0" y="2781300"/>
                </a:moveTo>
                <a:lnTo>
                  <a:pt x="2590800" y="0"/>
                </a:lnTo>
                <a:lnTo>
                  <a:pt x="3752850" y="0"/>
                </a:lnTo>
                <a:lnTo>
                  <a:pt x="3752850" y="6381750"/>
                </a:lnTo>
                <a:lnTo>
                  <a:pt x="0" y="2781300"/>
                </a:ln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888" r="-54188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8669655" y="82550"/>
            <a:ext cx="1449070" cy="1336675"/>
          </a:xfrm>
          <a:prstGeom prst="line">
            <a:avLst/>
          </a:prstGeom>
          <a:ln w="2540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9756775" y="11430"/>
            <a:ext cx="1517650" cy="1475740"/>
          </a:xfrm>
          <a:prstGeom prst="line">
            <a:avLst/>
          </a:prstGeom>
          <a:ln w="215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5400000" scaled="1"/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10239375" y="4533900"/>
            <a:ext cx="1780540" cy="1903730"/>
          </a:xfrm>
          <a:prstGeom prst="line">
            <a:avLst/>
          </a:prstGeom>
          <a:ln w="1778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9358630" y="4363720"/>
            <a:ext cx="2306955" cy="2353310"/>
          </a:xfrm>
          <a:prstGeom prst="line">
            <a:avLst/>
          </a:prstGeom>
          <a:ln w="88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931920" y="3783330"/>
            <a:ext cx="3154680" cy="2999105"/>
          </a:xfrm>
          <a:prstGeom prst="line">
            <a:avLst/>
          </a:prstGeom>
          <a:ln w="1270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98195" y="80010"/>
            <a:ext cx="1447165" cy="1395095"/>
          </a:xfrm>
          <a:prstGeom prst="line">
            <a:avLst/>
          </a:prstGeom>
          <a:ln w="762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62998" y="2275233"/>
            <a:ext cx="5887013" cy="7924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CarEye </a:t>
            </a:r>
            <a:r>
              <a:rPr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视频流媒体平台</a:t>
            </a:r>
            <a:endParaRPr lang="zh-CN" altLang="en-US" sz="40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20495" y="4140200"/>
            <a:ext cx="219837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专业 专注 专心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156228" y="1650828"/>
            <a:ext cx="2451542" cy="2451542"/>
            <a:chOff x="7156228" y="1650828"/>
            <a:chExt cx="2451542" cy="2451542"/>
          </a:xfrm>
        </p:grpSpPr>
        <p:sp>
          <p:nvSpPr>
            <p:cNvPr id="3" name="圆角矩形 2"/>
            <p:cNvSpPr/>
            <p:nvPr/>
          </p:nvSpPr>
          <p:spPr>
            <a:xfrm rot="2700000">
              <a:off x="7156228" y="1650828"/>
              <a:ext cx="2451542" cy="2451542"/>
            </a:xfrm>
            <a:prstGeom prst="roundRect">
              <a:avLst>
                <a:gd name="adj" fmla="val 9596"/>
              </a:avLst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  <a:effectLst>
              <a:outerShdw blurRad="1905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577655" y="3017548"/>
              <a:ext cx="1781175" cy="7924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zh-CN" altLang="en-US" sz="2000" dirty="0" smtClean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深圳市晟鸿科技有限公司</a:t>
              </a:r>
              <a:endParaRPr lang="zh-CN" altLang="en-US" sz="2000" dirty="0" smtClean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endParaRPr>
            </a:p>
          </p:txBody>
        </p:sp>
      </p:grpSp>
      <p:pic>
        <p:nvPicPr>
          <p:cNvPr id="2" name="图片 1" descr="logo白色背景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080" y="1998345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945" y="648970"/>
            <a:ext cx="10704195" cy="58413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44925" y="99060"/>
            <a:ext cx="480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/>
              <a:t>web</a:t>
            </a:r>
            <a:r>
              <a:rPr lang="zh-CN" altLang="en-US" dirty="0"/>
              <a:t>管理方便无需安装任何插件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车载视频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1515" y="742315"/>
            <a:ext cx="4211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2</a:t>
            </a:r>
            <a:r>
              <a:rPr lang="zh-CN" altLang="en-US" b="1" dirty="0">
                <a:solidFill>
                  <a:srgbClr val="0070C0"/>
                </a:solidFill>
              </a:rPr>
              <a:t>：某公司工程车视频管理平台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515" y="1191260"/>
            <a:ext cx="10941050" cy="52825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540385" y="259080"/>
            <a:ext cx="4211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3</a:t>
            </a:r>
            <a:r>
              <a:rPr lang="zh-CN" altLang="en-US" b="1" dirty="0">
                <a:solidFill>
                  <a:srgbClr val="0070C0"/>
                </a:solidFill>
              </a:rPr>
              <a:t>：某国企场地监控服务</a:t>
            </a:r>
            <a:endParaRPr lang="en-US" altLang="zh-CN" b="1" dirty="0">
              <a:solidFill>
                <a:srgbClr val="0070C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415" y="1370330"/>
            <a:ext cx="10821035" cy="49631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3415" y="913130"/>
            <a:ext cx="9881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dirty="0"/>
              <a:t>采用海康摄像头，</a:t>
            </a:r>
            <a:r>
              <a:rPr lang="en-US" altLang="zh-CN" dirty="0"/>
              <a:t>GB28181</a:t>
            </a:r>
            <a:r>
              <a:rPr lang="zh-CN" altLang="en-US" dirty="0"/>
              <a:t>协议，不需要任何第三方插件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94" y="0"/>
            <a:ext cx="12190412" cy="4005064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" t="-38438" r="-204" b="-341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-58" y="4005064"/>
            <a:ext cx="12191265" cy="0"/>
          </a:xfrm>
          <a:prstGeom prst="line">
            <a:avLst/>
          </a:prstGeom>
          <a:ln w="88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5400000" scaled="1"/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6"/>
          <p:cNvSpPr txBox="1"/>
          <p:nvPr/>
        </p:nvSpPr>
        <p:spPr>
          <a:xfrm>
            <a:off x="6816090" y="4835525"/>
            <a:ext cx="445135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深圳市宝安区银田路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号宝安智谷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座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106-2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13510671870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联系人：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邓先生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邮箱：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support@car-eye.cn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网址：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www.car-eye.cn</a:t>
            </a:r>
            <a:endParaRPr lang="en-US" altLang="zh-CN" sz="1400" b="1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487488" y="4725157"/>
            <a:ext cx="3528392" cy="1125706"/>
            <a:chOff x="1486694" y="4823574"/>
            <a:chExt cx="3528392" cy="1125706"/>
          </a:xfrm>
        </p:grpSpPr>
        <p:sp>
          <p:nvSpPr>
            <p:cNvPr id="9" name="TextBox 26"/>
            <p:cNvSpPr txBox="1"/>
            <p:nvPr/>
          </p:nvSpPr>
          <p:spPr>
            <a:xfrm>
              <a:off x="1846734" y="5046275"/>
              <a:ext cx="28083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800" b="1" spc="300" dirty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1"/>
                  </a:gra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联系我们</a:t>
              </a:r>
              <a:endParaRPr lang="zh-CN" altLang="en-US" sz="4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486694" y="5949280"/>
              <a:ext cx="352839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1486694" y="4949339"/>
              <a:ext cx="0" cy="9999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5015086" y="4949339"/>
              <a:ext cx="0" cy="9999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486694" y="4949339"/>
              <a:ext cx="201622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727054" y="4949339"/>
              <a:ext cx="2880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6"/>
            <p:cNvSpPr txBox="1"/>
            <p:nvPr/>
          </p:nvSpPr>
          <p:spPr>
            <a:xfrm>
              <a:off x="3476374" y="4823574"/>
              <a:ext cx="13489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同建和谐 实现共赢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logo白色背景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040" y="14986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5851" y="-99392"/>
            <a:ext cx="12207058" cy="3766874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851" y="-99392"/>
            <a:ext cx="12207058" cy="3766873"/>
          </a:xfrm>
          <a:prstGeom prst="rect">
            <a:avLst/>
          </a:prstGeom>
          <a:gradFill>
            <a:gsLst>
              <a:gs pos="100000">
                <a:srgbClr val="00A3E4">
                  <a:alpha val="0"/>
                </a:srgbClr>
              </a:gs>
              <a:gs pos="0">
                <a:srgbClr val="214BAE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32654" y="3093114"/>
            <a:ext cx="2448272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晟鸿科技</a:t>
            </a:r>
            <a:r>
              <a:rPr lang="en-US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4007768" y="2335573"/>
            <a:ext cx="4186594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WELCOME</a:t>
            </a:r>
            <a:endParaRPr lang="zh-CN" altLang="en-US" sz="4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8"/>
          <p:cNvSpPr>
            <a:spLocks noChangeArrowheads="1"/>
          </p:cNvSpPr>
          <p:nvPr/>
        </p:nvSpPr>
        <p:spPr bwMode="auto">
          <a:xfrm>
            <a:off x="670677" y="4187478"/>
            <a:ext cx="6107159" cy="124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ym typeface="+mn-ea"/>
              </a:rPr>
              <a:t>深圳市晟鸿科技有限公司是成立于</a:t>
            </a:r>
            <a:r>
              <a:rPr lang="en-US" altLang="zh-CN" sz="1000" dirty="0">
                <a:sym typeface="+mn-ea"/>
              </a:rPr>
              <a:t>2016</a:t>
            </a:r>
            <a:r>
              <a:rPr lang="zh-CN" altLang="en-US" sz="1000" dirty="0">
                <a:sym typeface="+mn-ea"/>
              </a:rPr>
              <a:t>年，旨在为公众和设备供应商、运营商提供移动设备管理平台解决方案，方便他们快速构建自己的管理系统。 </a:t>
            </a:r>
            <a:r>
              <a:rPr lang="en-US" altLang="zh-CN" sz="1000" dirty="0">
                <a:sym typeface="+mn-ea"/>
              </a:rPr>
              <a:t>“</a:t>
            </a:r>
            <a:r>
              <a:rPr lang="zh-CN" altLang="en-US" sz="1000" dirty="0">
                <a:sym typeface="+mn-ea"/>
              </a:rPr>
              <a:t>资源分享，合作共赢</a:t>
            </a:r>
            <a:r>
              <a:rPr lang="en-US" altLang="zh-CN" sz="1000" dirty="0">
                <a:sym typeface="+mn-ea"/>
              </a:rPr>
              <a:t>”</a:t>
            </a:r>
            <a:r>
              <a:rPr lang="zh-CN" altLang="en-US" sz="1000" dirty="0">
                <a:sym typeface="+mn-ea"/>
              </a:rPr>
              <a:t>是我们团队的宗旨，公司开发的</a:t>
            </a:r>
            <a:r>
              <a:rPr lang="en-US" altLang="zh-CN" sz="1000" dirty="0" err="1">
                <a:sym typeface="+mn-ea"/>
              </a:rPr>
              <a:t>CarEye</a:t>
            </a:r>
            <a:r>
              <a:rPr lang="zh-CN" altLang="en-US" sz="1000" dirty="0" err="1">
                <a:sym typeface="+mn-ea"/>
              </a:rPr>
              <a:t>车辆管理</a:t>
            </a:r>
            <a:r>
              <a:rPr lang="zh-CN" altLang="en-US" sz="1000" dirty="0">
                <a:sym typeface="+mn-ea"/>
              </a:rPr>
              <a:t>平台提供丰富的平台接口，方便第三方开发者进行二次开发。公司在不断的发展，由最初的流媒体服务，发展到车辆管理云平台、流媒体服务器、安防监控平台、视频服务负载均衡，多个业务领域。</a:t>
            </a:r>
            <a:endParaRPr lang="en-US" altLang="zh-CN" sz="1000" dirty="0"/>
          </a:p>
          <a:p>
            <a:pPr algn="just">
              <a:lnSpc>
                <a:spcPct val="150000"/>
              </a:lnSpc>
            </a:pPr>
            <a:r>
              <a:rPr lang="zh-CN" altLang="en-US" sz="1000">
                <a:sym typeface="+mn-ea"/>
              </a:rPr>
              <a:t>公司以视频视频服务作为主要核心技术，产品已经应用于国内多个第三方厂家平台。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47982" y="4910817"/>
            <a:ext cx="2922676" cy="59985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300" b="1" dirty="0">
                <a:gradFill>
                  <a:gsLst>
                    <a:gs pos="100000">
                      <a:srgbClr val="00A3E4"/>
                    </a:gs>
                    <a:gs pos="0">
                      <a:srgbClr val="214BAE"/>
                    </a:gs>
                  </a:gsLst>
                  <a:lin ang="17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起航</a:t>
            </a:r>
            <a:r>
              <a:rPr lang="en-US" altLang="zh-CN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在创辉煌</a:t>
            </a:r>
            <a:endParaRPr lang="en-US" altLang="zh-CN" sz="8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2984" y="4255522"/>
            <a:ext cx="1463100" cy="162652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9970" dirty="0">
                <a:solidFill>
                  <a:prstClr val="white">
                    <a:lumMod val="85000"/>
                  </a:prst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“</a:t>
            </a:r>
            <a:endParaRPr lang="en-US" altLang="zh-CN" sz="9970" dirty="0">
              <a:solidFill>
                <a:prstClr val="white">
                  <a:lumMod val="85000"/>
                </a:prst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756111" y="5467719"/>
            <a:ext cx="1696297" cy="553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93547" y="4616381"/>
            <a:ext cx="1338131" cy="322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我们心怀梦想</a:t>
            </a:r>
            <a:endParaRPr lang="en-US" altLang="zh-CN" sz="15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3667481"/>
            <a:ext cx="12192000" cy="69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4" grpId="0" bldLvl="0" animBg="1"/>
      <p:bldP spid="9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文本框 17"/>
          <p:cNvSpPr txBox="1"/>
          <p:nvPr/>
        </p:nvSpPr>
        <p:spPr>
          <a:xfrm>
            <a:off x="7334127" y="1784664"/>
            <a:ext cx="4049587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提供全套解决方案，接入车载和安防类视频设备进行管理。</a:t>
            </a:r>
            <a:endParaRPr lang="en-US" altLang="zh-CN" sz="12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提供视频服务部署，为第三方平台提供视频服务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为客户进行定制开发，满足客户个性化需求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endParaRPr lang="en-US" altLang="zh-CN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占位符 23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27" y="1725944"/>
            <a:ext cx="2880518" cy="1920345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5" name="图片占位符 24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27" y="1725945"/>
            <a:ext cx="2880518" cy="1920344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6" name="图片占位符 25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70" y="4016303"/>
            <a:ext cx="2880518" cy="1804923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7" name="图片占位符 26"/>
          <p:cNvPicPr>
            <a:picLocks noGrp="1"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70" y="4016303"/>
            <a:ext cx="2880518" cy="1804924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23" name="Subtitle 2"/>
          <p:cNvSpPr txBox="1"/>
          <p:nvPr/>
        </p:nvSpPr>
        <p:spPr>
          <a:xfrm>
            <a:off x="3350895" y="267970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服务项目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38"/>
          <p:cNvGrpSpPr/>
          <p:nvPr/>
        </p:nvGrpSpPr>
        <p:grpSpPr>
          <a:xfrm>
            <a:off x="798341" y="1935739"/>
            <a:ext cx="2648970" cy="553087"/>
            <a:chOff x="1430743" y="1373009"/>
            <a:chExt cx="2076062" cy="433467"/>
          </a:xfrm>
        </p:grpSpPr>
        <p:sp>
          <p:nvSpPr>
            <p:cNvPr id="8" name="TextBox 7"/>
            <p:cNvSpPr txBox="1"/>
            <p:nvPr/>
          </p:nvSpPr>
          <p:spPr>
            <a:xfrm>
              <a:off x="2602259" y="1373009"/>
              <a:ext cx="904546" cy="25472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产品特色一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743" y="1649712"/>
              <a:ext cx="2076062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丰富的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API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接口，满足行业各种需求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1" name="Rectangular Callout 28"/>
          <p:cNvSpPr>
            <a:spLocks noChangeAspect="1"/>
          </p:cNvSpPr>
          <p:nvPr/>
        </p:nvSpPr>
        <p:spPr>
          <a:xfrm flipH="1">
            <a:off x="3549648" y="1970871"/>
            <a:ext cx="738829" cy="717676"/>
          </a:xfrm>
          <a:prstGeom prst="wedgeRectCallou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Rectangular Callout 32"/>
          <p:cNvSpPr>
            <a:spLocks noChangeAspect="1"/>
          </p:cNvSpPr>
          <p:nvPr/>
        </p:nvSpPr>
        <p:spPr>
          <a:xfrm flipH="1">
            <a:off x="3595368" y="3213632"/>
            <a:ext cx="738829" cy="717678"/>
          </a:xfrm>
          <a:prstGeom prst="wedgeRectCallout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Rectangular Callout 36"/>
          <p:cNvSpPr>
            <a:spLocks noChangeAspect="1"/>
          </p:cNvSpPr>
          <p:nvPr/>
        </p:nvSpPr>
        <p:spPr>
          <a:xfrm>
            <a:off x="7874784" y="1979427"/>
            <a:ext cx="738829" cy="717678"/>
          </a:xfrm>
          <a:prstGeom prst="wedgeRectCallout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Rectangular Callout 40"/>
          <p:cNvSpPr>
            <a:spLocks noChangeAspect="1"/>
          </p:cNvSpPr>
          <p:nvPr/>
        </p:nvSpPr>
        <p:spPr>
          <a:xfrm>
            <a:off x="7824619" y="3118120"/>
            <a:ext cx="738829" cy="717678"/>
          </a:xfrm>
          <a:prstGeom prst="wedgeRectCallou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Arc 41"/>
          <p:cNvSpPr/>
          <p:nvPr/>
        </p:nvSpPr>
        <p:spPr>
          <a:xfrm rot="19051047">
            <a:off x="6629824" y="1676587"/>
            <a:ext cx="2087887" cy="208788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Arc 42"/>
          <p:cNvSpPr/>
          <p:nvPr/>
        </p:nvSpPr>
        <p:spPr>
          <a:xfrm rot="2548953" flipH="1">
            <a:off x="3352207" y="1678492"/>
            <a:ext cx="2087887" cy="208788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7" name="Group 286"/>
          <p:cNvGrpSpPr/>
          <p:nvPr/>
        </p:nvGrpSpPr>
        <p:grpSpPr>
          <a:xfrm>
            <a:off x="4519975" y="2200213"/>
            <a:ext cx="3156333" cy="2586413"/>
            <a:chOff x="5633243" y="1798638"/>
            <a:chExt cx="1992313" cy="1632575"/>
          </a:xfrm>
        </p:grpSpPr>
        <p:sp>
          <p:nvSpPr>
            <p:cNvPr id="18" name="Freeform 10"/>
            <p:cNvSpPr/>
            <p:nvPr/>
          </p:nvSpPr>
          <p:spPr bwMode="auto">
            <a:xfrm>
              <a:off x="6276180" y="3115300"/>
              <a:ext cx="706438" cy="315913"/>
            </a:xfrm>
            <a:custGeom>
              <a:avLst/>
              <a:gdLst/>
              <a:ahLst/>
              <a:cxnLst>
                <a:cxn ang="0">
                  <a:pos x="187" y="75"/>
                </a:cxn>
                <a:cxn ang="0">
                  <a:pos x="169" y="56"/>
                </a:cxn>
                <a:cxn ang="0">
                  <a:pos x="160" y="39"/>
                </a:cxn>
                <a:cxn ang="0">
                  <a:pos x="157" y="0"/>
                </a:cxn>
                <a:cxn ang="0">
                  <a:pos x="95" y="0"/>
                </a:cxn>
                <a:cxn ang="0">
                  <a:pos x="92" y="0"/>
                </a:cxn>
                <a:cxn ang="0">
                  <a:pos x="31" y="0"/>
                </a:cxn>
                <a:cxn ang="0">
                  <a:pos x="28" y="39"/>
                </a:cxn>
                <a:cxn ang="0">
                  <a:pos x="19" y="56"/>
                </a:cxn>
                <a:cxn ang="0">
                  <a:pos x="1" y="75"/>
                </a:cxn>
                <a:cxn ang="0">
                  <a:pos x="0" y="80"/>
                </a:cxn>
                <a:cxn ang="0">
                  <a:pos x="9" y="84"/>
                </a:cxn>
                <a:cxn ang="0">
                  <a:pos x="92" y="84"/>
                </a:cxn>
                <a:cxn ang="0">
                  <a:pos x="95" y="84"/>
                </a:cxn>
                <a:cxn ang="0">
                  <a:pos x="179" y="84"/>
                </a:cxn>
                <a:cxn ang="0">
                  <a:pos x="188" y="80"/>
                </a:cxn>
                <a:cxn ang="0">
                  <a:pos x="187" y="75"/>
                </a:cxn>
              </a:cxnLst>
              <a:rect l="0" t="0" r="r" b="b"/>
              <a:pathLst>
                <a:path w="188" h="84">
                  <a:moveTo>
                    <a:pt x="187" y="75"/>
                  </a:moveTo>
                  <a:cubicBezTo>
                    <a:pt x="187" y="75"/>
                    <a:pt x="179" y="66"/>
                    <a:pt x="169" y="56"/>
                  </a:cubicBezTo>
                  <a:cubicBezTo>
                    <a:pt x="159" y="46"/>
                    <a:pt x="160" y="39"/>
                    <a:pt x="160" y="39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9" y="46"/>
                    <a:pt x="19" y="56"/>
                  </a:cubicBezTo>
                  <a:cubicBezTo>
                    <a:pt x="9" y="66"/>
                    <a:pt x="1" y="75"/>
                    <a:pt x="1" y="75"/>
                  </a:cubicBezTo>
                  <a:cubicBezTo>
                    <a:pt x="1" y="75"/>
                    <a:pt x="0" y="77"/>
                    <a:pt x="0" y="80"/>
                  </a:cubicBezTo>
                  <a:cubicBezTo>
                    <a:pt x="0" y="83"/>
                    <a:pt x="2" y="84"/>
                    <a:pt x="9" y="84"/>
                  </a:cubicBezTo>
                  <a:cubicBezTo>
                    <a:pt x="15" y="84"/>
                    <a:pt x="78" y="84"/>
                    <a:pt x="92" y="84"/>
                  </a:cubicBezTo>
                  <a:cubicBezTo>
                    <a:pt x="94" y="84"/>
                    <a:pt x="95" y="84"/>
                    <a:pt x="95" y="84"/>
                  </a:cubicBezTo>
                  <a:cubicBezTo>
                    <a:pt x="110" y="84"/>
                    <a:pt x="173" y="84"/>
                    <a:pt x="179" y="84"/>
                  </a:cubicBezTo>
                  <a:cubicBezTo>
                    <a:pt x="186" y="84"/>
                    <a:pt x="188" y="83"/>
                    <a:pt x="188" y="80"/>
                  </a:cubicBezTo>
                  <a:cubicBezTo>
                    <a:pt x="188" y="77"/>
                    <a:pt x="187" y="75"/>
                    <a:pt x="187" y="75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5633243" y="1798638"/>
              <a:ext cx="1992313" cy="1425575"/>
            </a:xfrm>
            <a:custGeom>
              <a:avLst/>
              <a:gdLst/>
              <a:ahLst/>
              <a:cxnLst>
                <a:cxn ang="0">
                  <a:pos x="530" y="359"/>
                </a:cxn>
                <a:cxn ang="0">
                  <a:pos x="507" y="379"/>
                </a:cxn>
                <a:cxn ang="0">
                  <a:pos x="23" y="379"/>
                </a:cxn>
                <a:cxn ang="0">
                  <a:pos x="0" y="359"/>
                </a:cxn>
                <a:cxn ang="0">
                  <a:pos x="0" y="20"/>
                </a:cxn>
                <a:cxn ang="0">
                  <a:pos x="23" y="0"/>
                </a:cxn>
                <a:cxn ang="0">
                  <a:pos x="507" y="0"/>
                </a:cxn>
                <a:cxn ang="0">
                  <a:pos x="530" y="20"/>
                </a:cxn>
                <a:cxn ang="0">
                  <a:pos x="530" y="359"/>
                </a:cxn>
              </a:cxnLst>
              <a:rect l="0" t="0" r="r" b="b"/>
              <a:pathLst>
                <a:path w="530" h="379">
                  <a:moveTo>
                    <a:pt x="530" y="359"/>
                  </a:moveTo>
                  <a:cubicBezTo>
                    <a:pt x="530" y="370"/>
                    <a:pt x="520" y="379"/>
                    <a:pt x="507" y="379"/>
                  </a:cubicBezTo>
                  <a:cubicBezTo>
                    <a:pt x="23" y="379"/>
                    <a:pt x="23" y="379"/>
                    <a:pt x="23" y="379"/>
                  </a:cubicBezTo>
                  <a:cubicBezTo>
                    <a:pt x="10" y="379"/>
                    <a:pt x="0" y="370"/>
                    <a:pt x="0" y="35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10" y="0"/>
                    <a:pt x="23" y="0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520" y="0"/>
                    <a:pt x="530" y="9"/>
                    <a:pt x="530" y="20"/>
                  </a:cubicBezTo>
                  <a:lnTo>
                    <a:pt x="530" y="359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5701505" y="1862138"/>
              <a:ext cx="1855788" cy="1147763"/>
            </a:xfrm>
            <a:prstGeom prst="rect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5701361" y="1865401"/>
              <a:ext cx="1855788" cy="1147763"/>
            </a:xfrm>
            <a:custGeom>
              <a:avLst/>
              <a:gdLst/>
              <a:ahLst/>
              <a:cxnLst>
                <a:cxn ang="0">
                  <a:pos x="1169" y="0"/>
                </a:cxn>
                <a:cxn ang="0">
                  <a:pos x="0" y="0"/>
                </a:cxn>
                <a:cxn ang="0">
                  <a:pos x="0" y="723"/>
                </a:cxn>
                <a:cxn ang="0">
                  <a:pos x="1169" y="0"/>
                </a:cxn>
              </a:cxnLst>
              <a:rect l="0" t="0" r="r" b="b"/>
              <a:pathLst>
                <a:path w="1169" h="723">
                  <a:moveTo>
                    <a:pt x="1169" y="0"/>
                  </a:moveTo>
                  <a:lnTo>
                    <a:pt x="0" y="0"/>
                  </a:lnTo>
                  <a:lnTo>
                    <a:pt x="0" y="723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chemeClr val="bg2">
                <a:lumMod val="95000"/>
                <a:alpha val="36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Oval 15"/>
            <p:cNvSpPr>
              <a:spLocks noChangeArrowheads="1"/>
            </p:cNvSpPr>
            <p:nvPr/>
          </p:nvSpPr>
          <p:spPr bwMode="auto">
            <a:xfrm>
              <a:off x="6580980" y="3059113"/>
              <a:ext cx="93663" cy="93663"/>
            </a:xfrm>
            <a:prstGeom prst="ellipse">
              <a:avLst/>
            </a:prstGeom>
            <a:solidFill>
              <a:srgbClr val="6E6F7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3" name="Group 38"/>
          <p:cNvGrpSpPr/>
          <p:nvPr/>
        </p:nvGrpSpPr>
        <p:grpSpPr>
          <a:xfrm>
            <a:off x="696922" y="3118868"/>
            <a:ext cx="2750820" cy="570230"/>
            <a:chOff x="1351116" y="1359534"/>
            <a:chExt cx="2155884" cy="446902"/>
          </a:xfrm>
        </p:grpSpPr>
        <p:sp>
          <p:nvSpPr>
            <p:cNvPr id="24" name="TextBox 23"/>
            <p:cNvSpPr txBox="1"/>
            <p:nvPr/>
          </p:nvSpPr>
          <p:spPr>
            <a:xfrm>
              <a:off x="2611008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产品特色三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51116" y="1649672"/>
              <a:ext cx="2155884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兼容各种视频输出格式，兼容各种客户端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6" name="Group 38"/>
          <p:cNvGrpSpPr/>
          <p:nvPr/>
        </p:nvGrpSpPr>
        <p:grpSpPr>
          <a:xfrm>
            <a:off x="8804746" y="3180423"/>
            <a:ext cx="2648970" cy="570281"/>
            <a:chOff x="1430743" y="1359534"/>
            <a:chExt cx="2076062" cy="446942"/>
          </a:xfrm>
        </p:grpSpPr>
        <p:sp>
          <p:nvSpPr>
            <p:cNvPr id="27" name="TextBox 26"/>
            <p:cNvSpPr txBox="1"/>
            <p:nvPr/>
          </p:nvSpPr>
          <p:spPr>
            <a:xfrm>
              <a:off x="1439491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产品特点四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30743" y="1649712"/>
              <a:ext cx="2076062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支持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JB28181,JT1078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协议，兼容各种摄像头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9" name="Group 38"/>
          <p:cNvGrpSpPr/>
          <p:nvPr/>
        </p:nvGrpSpPr>
        <p:grpSpPr>
          <a:xfrm>
            <a:off x="8891664" y="1979442"/>
            <a:ext cx="2649047" cy="641399"/>
            <a:chOff x="1430683" y="1152507"/>
            <a:chExt cx="2076122" cy="502679"/>
          </a:xfrm>
        </p:grpSpPr>
        <p:sp>
          <p:nvSpPr>
            <p:cNvPr id="30" name="TextBox 29"/>
            <p:cNvSpPr txBox="1"/>
            <p:nvPr/>
          </p:nvSpPr>
          <p:spPr>
            <a:xfrm>
              <a:off x="1430683" y="1152507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产品特色二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30743" y="1498422"/>
              <a:ext cx="2076062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提供流量统计，负载均衡方案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548964" y="155415"/>
            <a:ext cx="5381676" cy="828136"/>
            <a:chOff x="3335604" y="377030"/>
            <a:chExt cx="5381676" cy="828136"/>
          </a:xfrm>
        </p:grpSpPr>
        <p:sp>
          <p:nvSpPr>
            <p:cNvPr id="37" name="Subtitle 2"/>
            <p:cNvSpPr txBox="1"/>
            <p:nvPr/>
          </p:nvSpPr>
          <p:spPr>
            <a:xfrm>
              <a:off x="3381324" y="377030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zh-CN" altLang="en-US" sz="2800" b="1" spc="300" dirty="0" smtClean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0"/>
                  </a:gra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" panose="020F0502020204030203" pitchFamily="34" charset="0"/>
                </a:rPr>
                <a:t>产品特色</a:t>
              </a:r>
              <a:endPara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  <p:sp>
          <p:nvSpPr>
            <p:cNvPr id="38" name="Subtitle 2"/>
            <p:cNvSpPr txBox="1"/>
            <p:nvPr/>
          </p:nvSpPr>
          <p:spPr>
            <a:xfrm>
              <a:off x="3335604" y="791159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</p:grpSp>
      <p:sp>
        <p:nvSpPr>
          <p:cNvPr id="3" name="Rectangular Callout 40"/>
          <p:cNvSpPr>
            <a:spLocks noChangeAspect="1"/>
          </p:cNvSpPr>
          <p:nvPr/>
        </p:nvSpPr>
        <p:spPr>
          <a:xfrm>
            <a:off x="7824619" y="4195715"/>
            <a:ext cx="738829" cy="717678"/>
          </a:xfrm>
          <a:prstGeom prst="wedgeRectCallou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06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Group 38"/>
          <p:cNvGrpSpPr/>
          <p:nvPr/>
        </p:nvGrpSpPr>
        <p:grpSpPr>
          <a:xfrm>
            <a:off x="8815541" y="4168483"/>
            <a:ext cx="2648970" cy="570281"/>
            <a:chOff x="1430743" y="1359534"/>
            <a:chExt cx="2076062" cy="446942"/>
          </a:xfrm>
        </p:grpSpPr>
        <p:sp>
          <p:nvSpPr>
            <p:cNvPr id="5" name="TextBox 26"/>
            <p:cNvSpPr txBox="1"/>
            <p:nvPr/>
          </p:nvSpPr>
          <p:spPr>
            <a:xfrm>
              <a:off x="1439491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产品特点六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" name="TextBox 27"/>
            <p:cNvSpPr txBox="1"/>
            <p:nvPr/>
          </p:nvSpPr>
          <p:spPr>
            <a:xfrm>
              <a:off x="1430743" y="1649712"/>
              <a:ext cx="2076062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简单可靠的集群方案，低成本应用解决方案</a:t>
              </a:r>
              <a:endParaRPr 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0" name="Rectangular Callout 40"/>
          <p:cNvSpPr>
            <a:spLocks noChangeAspect="1"/>
          </p:cNvSpPr>
          <p:nvPr/>
        </p:nvSpPr>
        <p:spPr>
          <a:xfrm>
            <a:off x="3595519" y="4292235"/>
            <a:ext cx="738829" cy="717678"/>
          </a:xfrm>
          <a:prstGeom prst="wedgeRectCallou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05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2" name="Group 38"/>
          <p:cNvGrpSpPr/>
          <p:nvPr/>
        </p:nvGrpSpPr>
        <p:grpSpPr>
          <a:xfrm>
            <a:off x="789141" y="4302468"/>
            <a:ext cx="2648970" cy="559486"/>
            <a:chOff x="1430743" y="1367994"/>
            <a:chExt cx="2076062" cy="438482"/>
          </a:xfrm>
        </p:grpSpPr>
        <p:sp>
          <p:nvSpPr>
            <p:cNvPr id="33" name="TextBox 26"/>
            <p:cNvSpPr txBox="1"/>
            <p:nvPr/>
          </p:nvSpPr>
          <p:spPr>
            <a:xfrm>
              <a:off x="2609501" y="136799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产品特点五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" name="TextBox 27"/>
            <p:cNvSpPr txBox="1"/>
            <p:nvPr/>
          </p:nvSpPr>
          <p:spPr>
            <a:xfrm>
              <a:off x="1430743" y="1649712"/>
              <a:ext cx="2076062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 algn="r"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核心的移动设备端码流算法，稳定可靠的播放</a:t>
              </a:r>
              <a:endParaRPr 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05" y="899795"/>
            <a:ext cx="10208895" cy="5108575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352800" y="86360"/>
            <a:ext cx="5335905" cy="409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流媒体服务框架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245" y="292100"/>
            <a:ext cx="1249680" cy="1143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005" y="1720850"/>
            <a:ext cx="1084580" cy="710565"/>
          </a:xfrm>
          <a:prstGeom prst="rect">
            <a:avLst/>
          </a:prstGeom>
        </p:spPr>
      </p:pic>
      <p:sp>
        <p:nvSpPr>
          <p:cNvPr id="9" name="流程图: 磁盘 8"/>
          <p:cNvSpPr/>
          <p:nvPr/>
        </p:nvSpPr>
        <p:spPr>
          <a:xfrm>
            <a:off x="6460490" y="1720850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负载均衡</a:t>
            </a:r>
            <a:endParaRPr lang="zh-CN" altLang="en-US" sz="1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75" y="2947035"/>
            <a:ext cx="1185545" cy="667385"/>
          </a:xfrm>
          <a:prstGeom prst="rect">
            <a:avLst/>
          </a:prstGeom>
        </p:spPr>
      </p:pic>
      <p:sp>
        <p:nvSpPr>
          <p:cNvPr id="11" name="流程图: 磁盘 10"/>
          <p:cNvSpPr/>
          <p:nvPr/>
        </p:nvSpPr>
        <p:spPr>
          <a:xfrm>
            <a:off x="5498465" y="4139565"/>
            <a:ext cx="713740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指令服务</a:t>
            </a:r>
            <a:endParaRPr lang="zh-CN" altLang="en-US" sz="1400" dirty="0"/>
          </a:p>
        </p:txBody>
      </p:sp>
      <p:sp>
        <p:nvSpPr>
          <p:cNvPr id="12" name="流程图: 磁盘 11"/>
          <p:cNvSpPr/>
          <p:nvPr/>
        </p:nvSpPr>
        <p:spPr>
          <a:xfrm>
            <a:off x="5436870" y="79692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sp>
        <p:nvSpPr>
          <p:cNvPr id="13" name="流程图: 磁盘 12"/>
          <p:cNvSpPr/>
          <p:nvPr/>
        </p:nvSpPr>
        <p:spPr>
          <a:xfrm>
            <a:off x="5498465" y="177609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sp>
        <p:nvSpPr>
          <p:cNvPr id="14" name="流程图: 磁盘 13"/>
          <p:cNvSpPr/>
          <p:nvPr/>
        </p:nvSpPr>
        <p:spPr>
          <a:xfrm>
            <a:off x="5436870" y="286194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730" y="3889375"/>
            <a:ext cx="1125855" cy="78803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492984" y="5497125"/>
            <a:ext cx="202921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支持</a:t>
            </a:r>
            <a:endParaRPr lang="en-US" altLang="zh-CN" dirty="0"/>
          </a:p>
          <a:p>
            <a:r>
              <a:rPr lang="en-US" altLang="zh-CN" dirty="0"/>
              <a:t>GT/T 1078 </a:t>
            </a:r>
            <a:r>
              <a:rPr lang="zh-CN" altLang="en-US" dirty="0"/>
              <a:t>协议</a:t>
            </a:r>
            <a:endParaRPr lang="en-US" altLang="zh-CN" dirty="0"/>
          </a:p>
          <a:p>
            <a:r>
              <a:rPr lang="en-US" altLang="zh-CN" dirty="0"/>
              <a:t>GB28181 </a:t>
            </a:r>
            <a:r>
              <a:rPr lang="zh-CN" altLang="en-US" dirty="0"/>
              <a:t>协议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953921" y="5774063"/>
            <a:ext cx="202921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针对多设备接入的软负载均衡方案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7374864" y="5624203"/>
            <a:ext cx="187011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丰富的视图展示方式</a:t>
            </a:r>
            <a:endParaRPr lang="zh-CN" altLang="en-US" dirty="0"/>
          </a:p>
        </p:txBody>
      </p:sp>
      <p:sp>
        <p:nvSpPr>
          <p:cNvPr id="24" name="右大括号 23"/>
          <p:cNvSpPr/>
          <p:nvPr/>
        </p:nvSpPr>
        <p:spPr>
          <a:xfrm>
            <a:off x="4331970" y="904240"/>
            <a:ext cx="525780" cy="3930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413581" y="6189894"/>
            <a:ext cx="187011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开放</a:t>
            </a:r>
            <a:r>
              <a:rPr lang="en-US" altLang="zh-CN" dirty="0"/>
              <a:t>API 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cxnSp>
        <p:nvCxnSpPr>
          <p:cNvPr id="35" name="曲线连接符 34"/>
          <p:cNvCxnSpPr>
            <a:stCxn id="9" idx="3"/>
            <a:endCxn id="11" idx="4"/>
          </p:cNvCxnSpPr>
          <p:nvPr/>
        </p:nvCxnSpPr>
        <p:spPr>
          <a:xfrm rot="5400000">
            <a:off x="5501640" y="3265805"/>
            <a:ext cx="2001520" cy="580390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左大括号 37"/>
          <p:cNvSpPr/>
          <p:nvPr/>
        </p:nvSpPr>
        <p:spPr>
          <a:xfrm>
            <a:off x="7338060" y="1089025"/>
            <a:ext cx="290830" cy="37471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902481" y="1188833"/>
            <a:ext cx="148345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车辆监控平台</a:t>
            </a:r>
            <a:endParaRPr lang="zh-CN" altLang="en-US" sz="1600" dirty="0"/>
          </a:p>
        </p:txBody>
      </p:sp>
      <p:sp>
        <p:nvSpPr>
          <p:cNvPr id="41" name="文本框 40"/>
          <p:cNvSpPr txBox="1"/>
          <p:nvPr/>
        </p:nvSpPr>
        <p:spPr>
          <a:xfrm>
            <a:off x="7971241" y="2724016"/>
            <a:ext cx="148345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安防监控平台</a:t>
            </a:r>
            <a:endParaRPr lang="zh-CN" altLang="en-US" sz="1600" dirty="0"/>
          </a:p>
        </p:txBody>
      </p:sp>
      <p:sp>
        <p:nvSpPr>
          <p:cNvPr id="42" name="文本框 41"/>
          <p:cNvSpPr txBox="1"/>
          <p:nvPr/>
        </p:nvSpPr>
        <p:spPr>
          <a:xfrm>
            <a:off x="7971283" y="3972830"/>
            <a:ext cx="1346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移动设备监控平台</a:t>
            </a:r>
            <a:endParaRPr lang="zh-CN" altLang="en-US" sz="1600" dirty="0"/>
          </a:p>
        </p:txBody>
      </p:sp>
      <p:cxnSp>
        <p:nvCxnSpPr>
          <p:cNvPr id="47" name="曲线连接符 46"/>
          <p:cNvCxnSpPr>
            <a:stCxn id="12" idx="4"/>
            <a:endCxn id="9" idx="1"/>
          </p:cNvCxnSpPr>
          <p:nvPr/>
        </p:nvCxnSpPr>
        <p:spPr>
          <a:xfrm>
            <a:off x="6100445" y="1214120"/>
            <a:ext cx="692150" cy="50673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曲线连接符 49"/>
          <p:cNvCxnSpPr>
            <a:stCxn id="13" idx="4"/>
            <a:endCxn id="9" idx="2"/>
          </p:cNvCxnSpPr>
          <p:nvPr/>
        </p:nvCxnSpPr>
        <p:spPr>
          <a:xfrm flipV="1">
            <a:off x="6162040" y="2138045"/>
            <a:ext cx="298450" cy="55245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曲线连接符 51"/>
          <p:cNvCxnSpPr>
            <a:stCxn id="14" idx="4"/>
            <a:endCxn id="9" idx="3"/>
          </p:cNvCxnSpPr>
          <p:nvPr/>
        </p:nvCxnSpPr>
        <p:spPr>
          <a:xfrm flipV="1">
            <a:off x="6100445" y="2555240"/>
            <a:ext cx="692150" cy="72390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右箭头 52"/>
          <p:cNvSpPr/>
          <p:nvPr/>
        </p:nvSpPr>
        <p:spPr>
          <a:xfrm flipV="1">
            <a:off x="4590415" y="1720850"/>
            <a:ext cx="549275" cy="137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右箭头 53"/>
          <p:cNvSpPr/>
          <p:nvPr/>
        </p:nvSpPr>
        <p:spPr>
          <a:xfrm>
            <a:off x="7082155" y="1638935"/>
            <a:ext cx="461010" cy="135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5139690" y="1556385"/>
            <a:ext cx="1942465" cy="370014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0" name="直接箭头连接符 59"/>
          <p:cNvCxnSpPr/>
          <p:nvPr/>
        </p:nvCxnSpPr>
        <p:spPr>
          <a:xfrm>
            <a:off x="6276340" y="4506595"/>
            <a:ext cx="1198245" cy="1905"/>
          </a:xfrm>
          <a:prstGeom prst="straightConnector1">
            <a:avLst/>
          </a:prstGeom>
          <a:ln w="603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flipH="1">
            <a:off x="4522470" y="4457700"/>
            <a:ext cx="994410" cy="22860"/>
          </a:xfrm>
          <a:prstGeom prst="straightConnector1">
            <a:avLst/>
          </a:prstGeom>
          <a:ln w="603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ubtitle 2"/>
          <p:cNvSpPr txBox="1"/>
          <p:nvPr/>
        </p:nvSpPr>
        <p:spPr>
          <a:xfrm>
            <a:off x="3633470" y="36195"/>
            <a:ext cx="5335905" cy="409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多服务器框架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8725" y="1045845"/>
            <a:ext cx="4528185" cy="2453640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车载视频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55" y="1072515"/>
            <a:ext cx="5085080" cy="2426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55" y="3867785"/>
            <a:ext cx="5024755" cy="23387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82470" y="349948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实时视频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45630" y="349948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录像回放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63750" y="630428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双向对讲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0" y="3963035"/>
            <a:ext cx="4528185" cy="22434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17385" y="630428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远程录像和下载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21715" y="922655"/>
            <a:ext cx="10812780" cy="5736590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安防视频监控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953770" y="1024255"/>
            <a:ext cx="3677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zh-CN" altLang="en-US" b="1" dirty="0">
                <a:solidFill>
                  <a:srgbClr val="0070C0"/>
                </a:solidFill>
              </a:rPr>
              <a:t>：苏州某出租车管理平台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34255" y="1024255"/>
            <a:ext cx="480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采用</a:t>
            </a:r>
            <a:r>
              <a:rPr lang="en-US" altLang="zh-CN" dirty="0"/>
              <a:t>CS</a:t>
            </a:r>
            <a:r>
              <a:rPr lang="zh-CN" altLang="en-US" dirty="0"/>
              <a:t>客户端管理，用户界面友好操作方便</a:t>
            </a:r>
            <a:endParaRPr lang="zh-CN" altLang="en-US" dirty="0"/>
          </a:p>
        </p:txBody>
      </p:sp>
      <p:sp>
        <p:nvSpPr>
          <p:cNvPr id="30" name="Subtitle 2"/>
          <p:cNvSpPr txBox="1"/>
          <p:nvPr/>
        </p:nvSpPr>
        <p:spPr>
          <a:xfrm>
            <a:off x="3350844" y="26781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案例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550" y="1463040"/>
            <a:ext cx="10854690" cy="53403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9034,&quot;width&quot;:17298}"/>
</p:tagLst>
</file>

<file path=ppt/tags/tag2.xml><?xml version="1.0" encoding="utf-8"?>
<p:tagLst xmlns:p="http://schemas.openxmlformats.org/presentationml/2006/main">
  <p:tag name="ISPRING_PRESENTATION_TITLE" val="PowerPoint 演示文稿"/>
  <p:tag name="KSO_WPP_MARK_KEY" val="51c20293-69e8-4045-9ddc-4c92c346a044"/>
  <p:tag name="COMMONDATA" val="eyJoZGlkIjoiNTM4OWI3ZDkwZjEwODRlMTE1ZTE3NmExNTQyZjdjZWE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872</Words>
  <Application>WPS 演示</Application>
  <PresentationFormat>宽屏</PresentationFormat>
  <Paragraphs>135</Paragraphs>
  <Slides>13</Slides>
  <Notes>48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微软雅黑 Light</vt:lpstr>
      <vt:lpstr>Adobe 黑体 Std R</vt:lpstr>
      <vt:lpstr>黑体</vt:lpstr>
      <vt:lpstr>方正兰亭粗黑_GBK</vt:lpstr>
      <vt:lpstr>方正黑体简体</vt:lpstr>
      <vt:lpstr>Lato</vt:lpstr>
      <vt:lpstr>方正兰亭黑_GBK</vt:lpstr>
      <vt:lpstr>Calibri</vt:lpstr>
      <vt:lpstr>Arial Unicode MS</vt:lpstr>
      <vt:lpstr>Calibri Light</vt:lpstr>
      <vt:lpstr>ksdb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suppo</cp:lastModifiedBy>
  <cp:revision>262</cp:revision>
  <dcterms:created xsi:type="dcterms:W3CDTF">2019-02-25T06:39:00Z</dcterms:created>
  <dcterms:modified xsi:type="dcterms:W3CDTF">2023-02-18T10:16:28Z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08E09C60D38443528A7B25EA51ED6627</vt:lpwstr>
  </property>
</Properties>
</file>